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Override PartName="/docProps/app.xml" ContentType="application/vnd.openxmlformats-officedocument.extended-propertie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theme/theme2.xml" ContentType="application/vnd.openxmlformats-officedocument.theme+xml"/>
  <Override PartName="/ppt/presProps.xml" ContentType="application/vnd.openxmlformats-officedocument.presentationml.pres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viewProps.xml" ContentType="application/vnd.openxmlformats-officedocument.presentationml.viewPro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</Types>
</file>

<file path=_rels/.rels><?xml version="1.0" encoding="UTF-8"?><Relationships xmlns="http://schemas.openxmlformats.org/package/2006/relationships"><Relationship Id="rId1" Type="http://schemas.openxmlformats.org/officeDocument/2006/relationships/officeDocument" Target="ppt/presentation.xml" /><Relationship Id="rId2" Type="http://schemas.openxmlformats.org/package/2006/relationships/metadata/core-properties" Target="docProps/core.xml" /><Relationship Id="rId3" Type="http://schemas.openxmlformats.org/package/2006/relationships/metadata/extended-properties" Target="docProps/app.xml" /><Relationship Id="rId4" Type="http://schemas.openxmlformats.org/officeDocument/2006/relationships/custom-properties" Target="docProps/custom.xml" />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autoCompressPicture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5143500" type="screen16x9"/>
  <p:notesSz cx="6858000" cy="9144000"/>
  <p:defaultTextStyle>
    <a:defPPr>
      <a:defRPr lang="en-US"/>
    </a:defPPr>
    <a:lvl1pPr algn="l" defTabSz="457200" eaLnBrk="1" hangingPunct="1" latinLnBrk="0" marL="0" rtl="0">
      <a:defRPr kern="1200" sz="1800">
        <a:solidFill>
          <a:schemeClr val="tx1"/>
        </a:solidFill>
        <a:latin typeface="+mn-lt"/>
        <a:ea typeface="+mn-ea"/>
        <a:cs typeface="+mn-cs"/>
      </a:defRPr>
    </a:lvl1pPr>
    <a:lvl2pPr algn="l" defTabSz="457200" eaLnBrk="1" hangingPunct="1" latinLnBrk="0" marL="457200" rtl="0">
      <a:defRPr kern="1200" sz="1800">
        <a:solidFill>
          <a:schemeClr val="tx1"/>
        </a:solidFill>
        <a:latin typeface="+mn-lt"/>
        <a:ea typeface="+mn-ea"/>
        <a:cs typeface="+mn-cs"/>
      </a:defRPr>
    </a:lvl2pPr>
    <a:lvl3pPr algn="l" defTabSz="457200" eaLnBrk="1" hangingPunct="1" latinLnBrk="0" marL="914400" rtl="0">
      <a:defRPr kern="1200" sz="1800">
        <a:solidFill>
          <a:schemeClr val="tx1"/>
        </a:solidFill>
        <a:latin typeface="+mn-lt"/>
        <a:ea typeface="+mn-ea"/>
        <a:cs typeface="+mn-cs"/>
      </a:defRPr>
    </a:lvl3pPr>
    <a:lvl4pPr algn="l" defTabSz="457200" eaLnBrk="1" hangingPunct="1" latinLnBrk="0" marL="1371600" rtl="0">
      <a:defRPr kern="1200" sz="1800">
        <a:solidFill>
          <a:schemeClr val="tx1"/>
        </a:solidFill>
        <a:latin typeface="+mn-lt"/>
        <a:ea typeface="+mn-ea"/>
        <a:cs typeface="+mn-cs"/>
      </a:defRPr>
    </a:lvl4pPr>
    <a:lvl5pPr algn="l" defTabSz="457200" eaLnBrk="1" hangingPunct="1" latinLnBrk="0" marL="1828800" rtl="0">
      <a:defRPr kern="1200" sz="1800">
        <a:solidFill>
          <a:schemeClr val="tx1"/>
        </a:solidFill>
        <a:latin typeface="+mn-lt"/>
        <a:ea typeface="+mn-ea"/>
        <a:cs typeface="+mn-cs"/>
      </a:defRPr>
    </a:lvl5pPr>
    <a:lvl6pPr algn="l" defTabSz="457200" eaLnBrk="1" hangingPunct="1" latinLnBrk="0" marL="2286000" rtl="0">
      <a:defRPr kern="1200" sz="1800">
        <a:solidFill>
          <a:schemeClr val="tx1"/>
        </a:solidFill>
        <a:latin typeface="+mn-lt"/>
        <a:ea typeface="+mn-ea"/>
        <a:cs typeface="+mn-cs"/>
      </a:defRPr>
    </a:lvl6pPr>
    <a:lvl7pPr algn="l" defTabSz="457200" eaLnBrk="1" hangingPunct="1" latinLnBrk="0" marL="2743200" rtl="0">
      <a:defRPr kern="1200" sz="1800">
        <a:solidFill>
          <a:schemeClr val="tx1"/>
        </a:solidFill>
        <a:latin typeface="+mn-lt"/>
        <a:ea typeface="+mn-ea"/>
        <a:cs typeface="+mn-cs"/>
      </a:defRPr>
    </a:lvl7pPr>
    <a:lvl8pPr algn="l" defTabSz="457200" eaLnBrk="1" hangingPunct="1" latinLnBrk="0" marL="3200400" rtl="0">
      <a:defRPr kern="1200" sz="1800">
        <a:solidFill>
          <a:schemeClr val="tx1"/>
        </a:solidFill>
        <a:latin typeface="+mn-lt"/>
        <a:ea typeface="+mn-ea"/>
        <a:cs typeface="+mn-cs"/>
      </a:defRPr>
    </a:lvl8pPr>
    <a:lvl9pPr algn="l" defTabSz="457200" eaLnBrk="1" hangingPunct="1" latinLnBrk="0" marL="3657600" rtl="0">
      <a:defRPr kern="1200" sz="18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 userDrawn="1">
          <p15:clr>
            <a:srgbClr val="A4A3A4"/>
          </p15:clr>
        </p15:guide>
        <p15:guide id="2" pos="288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p="http://schemas.openxmlformats.org/presentationml/2006/main" xmlns:r="http://schemas.openxmlformats.org/officeDocument/2006/relationships">
  <p:normalViewPr>
    <p:restoredLeft autoAdjust="0" sz="15643"/>
    <p:restoredTop autoAdjust="0" sz="94694"/>
  </p:normalViewPr>
  <p:slideViewPr>
    <p:cSldViewPr snapToGrid="0" snapToObjects="1">
      <p:cViewPr varScale="1">
        <p:scale>
          <a:sx d="100" n="161"/>
          <a:sy d="100" n="161"/>
        </p:scale>
        <p:origin x="560" y="200"/>
      </p:cViewPr>
      <p:guideLst>
        <p:guide orient="horz" pos="1620"/>
        <p:guide pos="2880"/>
      </p:guideLst>
    </p:cSldViewPr>
  </p:slideViewPr>
  <p:outlineViewPr>
    <p:cViewPr>
      <p:scale>
        <a:sx d="100" n="33"/>
        <a:sy d="100" n="33"/>
      </p:scale>
      <p:origin x="0" y="0"/>
    </p:cViewPr>
  </p:outlineViewPr>
  <p:notesTextViewPr>
    <p:cViewPr>
      <p:scale>
        <a:sx d="100" n="100"/>
        <a:sy d="100" n="100"/>
      </p:scale>
      <p:origin x="0" y="0"/>
    </p:cViewPr>
  </p:notesTextViewPr>
  <p:gridSpacing cx="76200" cy="76200"/>
</p:viewPr>
</file>

<file path=ppt/_rels/presentation.xml.rels><?xml version="1.0" encoding="UTF-8"?><Relationships xmlns="http://schemas.openxmlformats.org/package/2006/relationships"><Relationship Id="rId2" Type="http://schemas.openxmlformats.org/officeDocument/2006/relationships/slide" Target="slides/slide1.xml" /><Relationship Id="rId3" Type="http://schemas.openxmlformats.org/officeDocument/2006/relationships/slide" Target="slides/slide2.xml" /><Relationship Id="rId4" Type="http://schemas.openxmlformats.org/officeDocument/2006/relationships/slide" Target="slides/slide3.xml" /><Relationship Id="rId5" Type="http://schemas.openxmlformats.org/officeDocument/2006/relationships/slide" Target="slides/slide4.xml" /><Relationship Id="rId6" Type="http://schemas.openxmlformats.org/officeDocument/2006/relationships/slide" Target="slides/slide5.xml" /><Relationship Id="rId7" Type="http://schemas.openxmlformats.org/officeDocument/2006/relationships/slide" Target="slides/slide6.xml" /><Relationship Id="rId8" Type="http://schemas.openxmlformats.org/officeDocument/2006/relationships/slide" Target="slides/slide7.xml" /><Relationship Id="rId9" Type="http://schemas.openxmlformats.org/officeDocument/2006/relationships/slide" Target="slides/slide8.xml" /><Relationship Id="rId11" Type="http://schemas.openxmlformats.org/officeDocument/2006/relationships/viewProps" Target="viewProps.xml" /><Relationship Id="rId10" Type="http://schemas.openxmlformats.org/officeDocument/2006/relationships/presProps" Target="presProps.xml" /><Relationship Id="rId1" Type="http://schemas.openxmlformats.org/officeDocument/2006/relationships/slideMaster" Target="slideMasters/slideMaster1.xml" /><Relationship Id="rId13" Type="http://schemas.openxmlformats.org/officeDocument/2006/relationships/tableStyles" Target="tableStyles.xml" /><Relationship Id="rId12" Type="http://schemas.openxmlformats.org/officeDocument/2006/relationships/theme" Target="theme/theme1.xml" 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3429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685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0287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17145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057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24003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4435751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39147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05979"/>
            <a:ext cx="2057400" cy="4388644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05979"/>
            <a:ext cx="6019800" cy="4388644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815290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834600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3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3069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100"/>
            </a:lvl1pPr>
            <a:lvl2pPr>
              <a:defRPr sz="1800"/>
            </a:lvl2pPr>
            <a:lvl3pPr>
              <a:defRPr sz="1500"/>
            </a:lvl3pPr>
            <a:lvl4pPr>
              <a:defRPr sz="1350"/>
            </a:lvl4pPr>
            <a:lvl5pPr>
              <a:defRPr sz="1350"/>
            </a:lvl5pPr>
            <a:lvl6pPr>
              <a:defRPr sz="1350"/>
            </a:lvl6pPr>
            <a:lvl7pPr>
              <a:defRPr sz="1350"/>
            </a:lvl7pPr>
            <a:lvl8pPr>
              <a:defRPr sz="1350"/>
            </a:lvl8pPr>
            <a:lvl9pPr>
              <a:defRPr sz="135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98862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6" y="1151335"/>
            <a:ext cx="4041775" cy="47982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6" y="1631156"/>
            <a:ext cx="4041775" cy="2963466"/>
          </a:xfrm>
        </p:spPr>
        <p:txBody>
          <a:bodyPr/>
          <a:lstStyle>
            <a:lvl1pPr>
              <a:defRPr sz="1800"/>
            </a:lvl1pPr>
            <a:lvl2pPr>
              <a:defRPr sz="1500"/>
            </a:lvl2pPr>
            <a:lvl3pPr>
              <a:defRPr sz="135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357939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7272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09010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04787"/>
            <a:ext cx="3008313" cy="871538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04788"/>
            <a:ext cx="5111750" cy="438983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076326"/>
            <a:ext cx="3008313" cy="351829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08956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3600450"/>
            <a:ext cx="5486400" cy="425054"/>
          </a:xfrm>
        </p:spPr>
        <p:txBody>
          <a:bodyPr anchor="b"/>
          <a:lstStyle>
            <a:lvl1pPr algn="l">
              <a:defRPr sz="15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4025503"/>
            <a:ext cx="5486400" cy="603647"/>
          </a:xfrm>
        </p:spPr>
        <p:txBody>
          <a:bodyPr/>
          <a:lstStyle>
            <a:lvl1pPr marL="0" indent="0">
              <a:buNone/>
              <a:defRPr sz="105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899855"/>
      </p:ext>
    </p:extLst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8" Target="../slideLayouts/slideLayout8.xml" Type="http://schemas.openxmlformats.org/officeDocument/2006/relationships/slideLayout" /><Relationship Id="rId3" Target="../slideLayouts/slideLayout3.xml" Type="http://schemas.openxmlformats.org/officeDocument/2006/relationships/slideLayout" /><Relationship Id="rId7" Target="../slideLayouts/slideLayout7.xml" Type="http://schemas.openxmlformats.org/officeDocument/2006/relationships/slideLayout" /><Relationship Id="rId12" Target="../theme/theme1.xml" Type="http://schemas.openxmlformats.org/officeDocument/2006/relationships/theme" /><Relationship Id="rId2" Target="../slideLayouts/slideLayout2.xml" Type="http://schemas.openxmlformats.org/officeDocument/2006/relationships/slideLayout" /><Relationship Id="rId1" Target="../slideLayouts/slideLayout1.xml" Type="http://schemas.openxmlformats.org/officeDocument/2006/relationships/slideLayout" /><Relationship Id="rId6" Target="../slideLayouts/slideLayout6.xml" Type="http://schemas.openxmlformats.org/officeDocument/2006/relationships/slideLayout" /><Relationship Id="rId11" Target="../slideLayouts/slideLayout11.xml" Type="http://schemas.openxmlformats.org/officeDocument/2006/relationships/slideLayout" /><Relationship Id="rId5" Target="../slideLayouts/slideLayout5.xml" Type="http://schemas.openxmlformats.org/officeDocument/2006/relationships/slideLayout" /><Relationship Id="rId10" Target="../slideLayouts/slideLayout10.xml" Type="http://schemas.openxmlformats.org/officeDocument/2006/relationships/slideLayout" /><Relationship Id="rId4" Target="../slideLayouts/slideLayout4.xml" Type="http://schemas.openxmlformats.org/officeDocument/2006/relationships/slideLayout" /><Relationship Id="rId9" Target="../slideLayouts/slideLayout9.xml" Type="http://schemas.openxmlformats.org/officeDocument/2006/relationships/slideLayout" />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05979"/>
            <a:ext cx="8229600" cy="857250"/>
          </a:xfrm>
          <a:prstGeom prst="rect">
            <a:avLst/>
          </a:prstGeom>
        </p:spPr>
        <p:txBody>
          <a:bodyPr anchor="ctr" bIns="45720" lIns="91440" rIns="91440" rtlCol="0" tIns="45720" vert="horz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idx="1" type="body"/>
          </p:nvPr>
        </p:nvSpPr>
        <p:spPr>
          <a:xfrm>
            <a:off x="457200" y="1200151"/>
            <a:ext cx="8229600" cy="3394472"/>
          </a:xfrm>
          <a:prstGeom prst="rect">
            <a:avLst/>
          </a:prstGeom>
        </p:spPr>
        <p:txBody>
          <a:bodyPr bIns="45720" lIns="91440" rIns="91440" rtlCol="0" tIns="45720" vert="horz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2" sz="half" type="dt"/>
          </p:nvPr>
        </p:nvSpPr>
        <p:spPr>
          <a:xfrm>
            <a:off x="457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41EB5C9-1307-BA42-ABA2-0BC069CD8E7F}" type="datetimeFigureOut">
              <a:rPr lang="en-US" smtClean="0"/>
              <a:t>1/2/22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idx="3" sz="quarter" type="ftr"/>
          </p:nvPr>
        </p:nvSpPr>
        <p:spPr>
          <a:xfrm>
            <a:off x="3124200" y="4767263"/>
            <a:ext cx="2895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idx="4" sz="quarter" type="sldNum"/>
          </p:nvPr>
        </p:nvSpPr>
        <p:spPr>
          <a:xfrm>
            <a:off x="6553200" y="4767263"/>
            <a:ext cx="2133600" cy="273844"/>
          </a:xfrm>
          <a:prstGeom prst="rect">
            <a:avLst/>
          </a:prstGeom>
        </p:spPr>
        <p:txBody>
          <a:bodyPr anchor="ctr" bIns="45720" lIns="91440" rIns="91440" rtlCol="0" tIns="45720" vert="horz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5EF2332-01BF-834F-8236-50238282D53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6200875"/>
      </p:ext>
    </p:extLst>
  </p:cSld>
  <p:clrMap accent1="accent1" accent2="accent2" accent3="accent3" accent4="accent4" accent5="accent5" accent6="accent6" bg1="lt1" bg2="lt2" folHlink="folHlink" hlink="hlink" tx1="dk1" tx2="dk2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342900" eaLnBrk="1" hangingPunct="1" latinLnBrk="0" rtl="0">
        <a:spcBef>
          <a:spcPct val="0"/>
        </a:spcBef>
        <a:buNone/>
        <a:defRPr kern="1200" sz="33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algn="l" defTabSz="342900" eaLnBrk="1" hangingPunct="1" indent="-342900" latinLnBrk="0" marL="342900" rtl="0">
        <a:spcBef>
          <a:spcPct val="20000"/>
        </a:spcBef>
        <a:buFont typeface="Arial"/>
        <a:buChar char="•"/>
        <a:defRPr kern="1200" sz="240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indent="-342900" latinLnBrk="0" marL="685800" rtl="0">
        <a:spcBef>
          <a:spcPct val="20000"/>
        </a:spcBef>
        <a:buFont typeface="Arial"/>
        <a:buChar char="–"/>
        <a:defRPr kern="1200" sz="210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indent="-342900" latinLnBrk="0" marL="1028700" rtl="0">
        <a:spcBef>
          <a:spcPct val="20000"/>
        </a:spcBef>
        <a:buFont typeface="Arial"/>
        <a:buChar char="•"/>
        <a:defRPr kern="1200" sz="180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indent="-342900" latinLnBrk="0" marL="1371600" rtl="0">
        <a:spcBef>
          <a:spcPct val="20000"/>
        </a:spcBef>
        <a:buFont typeface="Arial"/>
        <a:buChar char="–"/>
        <a:defRPr kern="1200" sz="150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indent="-342900" latinLnBrk="0" marL="1714500" rtl="0">
        <a:spcBef>
          <a:spcPct val="20000"/>
        </a:spcBef>
        <a:buFont typeface="Arial"/>
        <a:buChar char="»"/>
        <a:defRPr kern="1200" sz="150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indent="-342900" latinLnBrk="0" marL="20574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indent="-342900" latinLnBrk="0" marL="24003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indent="-342900" latinLnBrk="0" marL="27432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indent="-342900" latinLnBrk="0" marL="3086100" rtl="0">
        <a:spcBef>
          <a:spcPct val="20000"/>
        </a:spcBef>
        <a:buFont typeface="Arial"/>
        <a:buChar char="•"/>
        <a:defRPr kern="1200" sz="15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algn="l" defTabSz="342900" eaLnBrk="1" hangingPunct="1" latinLnBrk="0" marL="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1pPr>
      <a:lvl2pPr algn="l" defTabSz="342900" eaLnBrk="1" hangingPunct="1" latinLnBrk="0" marL="3429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2pPr>
      <a:lvl3pPr algn="l" defTabSz="342900" eaLnBrk="1" hangingPunct="1" latinLnBrk="0" marL="6858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3pPr>
      <a:lvl4pPr algn="l" defTabSz="342900" eaLnBrk="1" hangingPunct="1" latinLnBrk="0" marL="10287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4pPr>
      <a:lvl5pPr algn="l" defTabSz="342900" eaLnBrk="1" hangingPunct="1" latinLnBrk="0" marL="13716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5pPr>
      <a:lvl6pPr algn="l" defTabSz="342900" eaLnBrk="1" hangingPunct="1" latinLnBrk="0" marL="17145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6pPr>
      <a:lvl7pPr algn="l" defTabSz="342900" eaLnBrk="1" hangingPunct="1" latinLnBrk="0" marL="20574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7pPr>
      <a:lvl8pPr algn="l" defTabSz="342900" eaLnBrk="1" hangingPunct="1" latinLnBrk="0" marL="24003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8pPr>
      <a:lvl9pPr algn="l" defTabSz="342900" eaLnBrk="1" hangingPunct="1" latinLnBrk="0" marL="2743200" rtl="0">
        <a:defRPr kern="1200" sz="135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/Relationships>
</file>

<file path=ppt/slides/_rels/slide2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hyperlink" Target="https://paulnorthrop.github.io/accessr/" TargetMode="External" /></Relationships>
</file>

<file path=ppt/slides/_rels/slide3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4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1.png" /></Relationships>
</file>

<file path=ppt/slides/_rels/slide5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2.png" /></Relationships>
</file>

<file path=ppt/slides/_rels/slide6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7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/Relationships>
</file>

<file path=ppt/slides/_rels/slide8.xml.rels><?xml version="1.0" encoding="UTF-8"?><Relationships xmlns="http://schemas.openxmlformats.org/package/2006/relationships"><Relationship Id="rId1" Type="http://schemas.openxmlformats.org/officeDocument/2006/relationships/slideLayout" Target="../slideLayouts/slideLayout2.xml" /><Relationship Id="rId2" Type="http://schemas.openxmlformats.org/officeDocument/2006/relationships/image" Target="../media/image3.png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597819"/>
            <a:ext cx="7772400" cy="1102519"/>
          </a:xfrm>
        </p:spPr>
        <p:txBody>
          <a:bodyPr/>
          <a:lstStyle/>
          <a:p>
            <a:pPr lvl="0" indent="0" marL="0">
              <a:buNone/>
            </a:pPr>
            <a:r>
              <a:rPr/>
              <a:t>A basic example Rmd document</a:t>
            </a:r>
          </a:p>
        </p:txBody>
      </p:sp>
      <p:sp>
        <p:nvSpPr>
          <p:cNvPr id="3" name="Subtitle 2"/>
          <p:cNvSpPr>
            <a:spLocks noGrp="1"/>
          </p:cNvSpPr>
          <p:nvPr>
            <p:ph idx="1" type="subTitle"/>
          </p:nvPr>
        </p:nvSpPr>
        <p:spPr>
          <a:xfrm>
            <a:off x="1371600" y="2914650"/>
            <a:ext cx="6400800" cy="1314450"/>
          </a:xfrm>
        </p:spPr>
        <p:txBody>
          <a:bodyPr/>
          <a:lstStyle/>
          <a:p>
            <a:pPr lvl="0" indent="0" marL="0">
              <a:buNone/>
            </a:pPr>
            <a:br/>
            <a:br/>
            <a:r>
              <a:rPr/>
              <a:t>Paul Northrop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idx="10" sz="half" type="dt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03 May, 2024</a:t>
            </a:r>
          </a:p>
        </p:txBody>
      </p:sp>
    </p:spTree>
  </p:cSld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Text, bullets, links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library</a:t>
            </a:r>
            <a:r>
              <a:rPr>
                <a:latin typeface="Courier"/>
              </a:rPr>
              <a:t>(knitr)</a:t>
            </a:r>
          </a:p>
          <a:p>
            <a:pPr lvl="0" indent="0" marL="0">
              <a:buNone/>
            </a:pPr>
            <a:r>
              <a:rPr/>
              <a:t>For more information see the </a:t>
            </a:r>
            <a:r>
              <a:rPr>
                <a:hlinkClick r:id="rId2"/>
              </a:rPr>
              <a:t>accessr site</a:t>
            </a:r>
            <a:r>
              <a:rPr/>
              <a:t> on GitHub</a:t>
            </a:r>
          </a:p>
          <a:p>
            <a:pPr lvl="0"/>
            <a:r>
              <a:rPr/>
              <a:t>Bullet 1</a:t>
            </a:r>
          </a:p>
          <a:p>
            <a:pPr lvl="0"/>
            <a:r>
              <a:rPr/>
              <a:t>Bullet 2</a:t>
            </a:r>
          </a:p>
        </p:txBody>
      </p:sp>
    </p:spTree>
  </p:cSld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Displayed equations</a:t>
            </a:r>
          </a:p>
        </p:txBody>
      </p:sp>
      <mc:AlternateContent xmlns:mc="http://schemas.openxmlformats.org/markup-compatibility/2006">
        <mc:Choice xmlns:a14="http://schemas.microsoft.com/office/drawing/2010/main" Requires="a14">
          <p:sp>
            <p:nvSpPr>
              <p:cNvPr id="3" name="Content Placeholder 2"/>
              <p:cNvSpPr>
                <a:spLocks noGrp="1"/>
              </p:cNvSpPr>
              <p:nvPr>
                <p:ph idx="1"/>
              </p:nvPr>
            </p:nvSpPr>
            <p:spPr/>
            <p:txBody>
              <a:bodyPr/>
              <a:lstStyle/>
              <a:p>
                <a:pPr lvl="0" indent="0" marL="0">
                  <a:buNone/>
                </a:pPr>
                <a14:m>
                  <m:oMathPara xmlns:m="http://schemas.openxmlformats.org/officeDocument/2006/math">
                    <m:oMathParaPr>
                      <m:jc m:val="center"/>
                    </m:oMathParaPr>
                    <m:oMath>
                      <m:m>
                        <m:mPr>
                          <m:baseJc m:val="center"/>
                          <m:plcHide m:val="1"/>
                          <m:mcs>
                            <m:mc>
                              <m:mcPr>
                                <m:mcJc m:val="right"/>
                                <m:count m:val="1"/>
                              </m:mcPr>
                            </m:mc>
                          </m:mcs>
                        </m:mPr>
                        <m:mr>
                          <m:e>
                            <m:r>
                              <m:t>T</m:t>
                            </m:r>
                            <m:r>
                              <m:rPr>
                                <m:sty m:val="p"/>
                              </m:rPr>
                              <m:t>=</m:t>
                            </m:r>
                            <m:d>
                              <m:dPr>
                                <m:begChr m:val="{"/>
                                <m:endChr m:val=""/>
                                <m:sepChr m:val=""/>
                                <m:grow/>
                              </m:dPr>
                              <m:e>
                                <m:m>
                                  <m:mPr>
                                    <m:baseJc m:val="center"/>
                                    <m:plcHide m:val="1"/>
                                    <m:mcs>
                                      <m:mc>
                                        <m:mcPr>
                                          <m:mcJc m:val="left"/>
                                          <m:count m:val="1"/>
                                        </m:mcPr>
                                      </m:mc>
                                      <m:mc>
                                        <m:mcPr>
                                          <m:mcJc m:val="left"/>
                                          <m:count m:val="1"/>
                                        </m:mcPr>
                                      </m:mc>
                                    </m:mcs>
                                  </m:mPr>
                                  <m:mr>
                                    <m:e>
                                      <m:bar>
                                        <m:barPr>
                                          <m:pos m:val="top"/>
                                        </m:barPr>
                                        <m:e>
                                          <m:r>
                                            <m:t>X</m:t>
                                          </m:r>
                                        </m:e>
                                      </m:bar>
                                    </m:e>
                                    <m:e>
                                      <m:r>
                                        <m:rPr>
                                          <m:nor/>
                                          <m:sty m:val="p"/>
                                        </m:rPr>
                                        <m:t> with probability </m:t>
                                      </m:r>
                                      <m:r>
                                        <m:t>1</m:t>
                                      </m:r>
                                      <m:r>
                                        <m:rPr>
                                          <m:sty m:val="p"/>
                                        </m:rPr>
                                        <m:t>−</m:t>
                                      </m:r>
                                      <m:r>
                                        <m:t>1</m:t>
                                      </m:r>
                                      <m:r>
                                        <m:rPr>
                                          <m:sty m:val="p"/>
                                        </m:rPr>
                                        <m:t>/</m:t>
                                      </m:r>
                                      <m:r>
                                        <m:t>n</m:t>
                                      </m:r>
                                      <m:r>
                                        <m:t> </m:t>
                                      </m:r>
                                      <m:r>
                                        <m:rPr>
                                          <m:sty m:val="p"/>
                                        </m:rPr>
                                        <m:t>,</m:t>
                                      </m:r>
                                    </m:e>
                                  </m:mr>
                                  <m:mr>
                                    <m:e>
                                      <m:bar>
                                        <m:barPr>
                                          <m:pos m:val="top"/>
                                        </m:barPr>
                                        <m:e>
                                          <m:r>
                                            <m:t>X</m:t>
                                          </m:r>
                                        </m:e>
                                      </m:bar>
                                      <m:r>
                                        <m:rPr>
                                          <m:sty m:val="p"/>
                                        </m:rPr>
                                        <m:t>+</m:t>
                                      </m:r>
                                      <m:r>
                                        <m:t>n</m:t>
                                      </m:r>
                                    </m:e>
                                    <m:e>
                                      <m:r>
                                        <m:rPr>
                                          <m:nor/>
                                          <m:sty m:val="p"/>
                                        </m:rPr>
                                        <m:t> with probability </m:t>
                                      </m:r>
                                      <m:r>
                                        <m:t>1</m:t>
                                      </m:r>
                                      <m:r>
                                        <m:rPr>
                                          <m:sty m:val="p"/>
                                        </m:rPr>
                                        <m:t>/</m:t>
                                      </m:r>
                                      <m:r>
                                        <m:t>n</m:t>
                                      </m:r>
                                      <m:r>
                                        <m:t> </m:t>
                                      </m:r>
                                      <m:r>
                                        <m:rPr>
                                          <m:sty m:val="p"/>
                                        </m:rPr>
                                        <m:t>.</m:t>
                                      </m:r>
                                    </m:e>
                                  </m:mr>
                                </m:m>
                              </m:e>
                            </m:d>
                          </m:e>
                        </m:mr>
                      </m:m>
                    </m:oMath>
                  </m:oMathPara>
                </a14:m>
              </a:p>
              <a:p>
                <a:pPr lvl="0" indent="0" marL="0">
                  <a:buNone/>
                </a:pPr>
                <a14:m>
                  <m:oMathPara xmlns:m="http://schemas.openxmlformats.org/officeDocument/2006/math">
                    <m:oMathParaPr>
                      <m:jc m:val="center"/>
                    </m:oMathParaPr>
                    <m:oMath>
                      <m:m>
                        <m:mPr>
                          <m:baseJc m:val="center"/>
                          <m:plcHide m:val="1"/>
                          <m:mcs>
                            <m:mc>
                              <m:mcPr>
                                <m:mcJc m:val="right"/>
                                <m:count m:val="1"/>
                              </m:mcPr>
                            </m:mc>
                            <m:mc>
                              <m:mcPr>
                                <m:mcJc m:val="left"/>
                                <m:count m:val="1"/>
                              </m:mcPr>
                            </m:mc>
                          </m:mcs>
                        </m:mPr>
                        <m:mr>
                          <m:e>
                            <m:r>
                              <m:t>P</m:t>
                            </m:r>
                            <m:d>
                              <m:dPr>
                                <m:begChr m:val="("/>
                                <m:endChr m:val=")"/>
                                <m:sepChr m:val=""/>
                                <m:grow/>
                              </m:dPr>
                              <m:e>
                                <m:r>
                                  <m:t>X</m:t>
                                </m:r>
                                <m:r>
                                  <m:rPr>
                                    <m:sty m:val="p"/>
                                  </m:rPr>
                                  <m:t>≤</m:t>
                                </m:r>
                                <m:r>
                                  <m:t>x</m:t>
                                </m:r>
                              </m:e>
                            </m:d>
                          </m:e>
                          <m:e>
                            <m:r>
                              <m:rPr>
                                <m:sty m:val="p"/>
                              </m:rPr>
                              <m:t>=</m:t>
                            </m:r>
                            <m:r>
                              <m:t>P</m:t>
                            </m:r>
                            <m:d>
                              <m:dPr>
                                <m:begChr m:val="("/>
                                <m:endChr m:val=")"/>
                                <m:sepChr m:val=""/>
                                <m:grow/>
                              </m:dPr>
                              <m:e>
                                <m:sSup>
                                  <m:e>
                                    <m:r>
                                      <m:t>F</m:t>
                                    </m:r>
                                  </m:e>
                                  <m:sup>
                                    <m:r>
                                      <m:rPr>
                                        <m:sty m:val="p"/>
                                      </m:rPr>
                                      <m:t>−</m:t>
                                    </m:r>
                                    <m:r>
                                      <m:t>1</m:t>
                                    </m:r>
                                  </m:sup>
                                </m:sSup>
                                <m:d>
                                  <m:dPr>
                                    <m:begChr m:val="("/>
                                    <m:endChr m:val=")"/>
                                    <m:sepChr m:val=""/>
                                    <m:grow/>
                                  </m:dPr>
                                  <m:e>
                                    <m:r>
                                      <m:t>U</m:t>
                                    </m:r>
                                  </m:e>
                                </m:d>
                                <m:r>
                                  <m:rPr>
                                    <m:sty m:val="p"/>
                                  </m:rPr>
                                  <m:t>≤</m:t>
                                </m:r>
                                <m:r>
                                  <m:t>x</m:t>
                                </m:r>
                              </m:e>
                            </m:d>
                          </m:e>
                        </m:mr>
                        <m:mr>
                          <m:e/>
                          <m:e>
                            <m:r>
                              <m:rPr>
                                <m:sty m:val="p"/>
                              </m:rPr>
                              <m:t>=</m:t>
                            </m:r>
                            <m:r>
                              <m:t>P</m:t>
                            </m:r>
                            <m:d>
                              <m:dPr>
                                <m:begChr m:val="("/>
                                <m:endChr m:val=")"/>
                                <m:sepChr m:val=""/>
                                <m:grow/>
                              </m:dPr>
                              <m:e>
                                <m:r>
                                  <m:t>F</m:t>
                                </m:r>
                                <m:d>
                                  <m:dPr>
                                    <m:begChr m:val="("/>
                                    <m:endChr m:val=")"/>
                                    <m:sepChr m:val=""/>
                                    <m:grow/>
                                  </m:dPr>
                                  <m:e>
                                    <m:sSup>
                                      <m:e>
                                        <m:r>
                                          <m:t>F</m:t>
                                        </m:r>
                                      </m:e>
                                      <m:sup>
                                        <m:r>
                                          <m:rPr>
                                            <m:sty m:val="p"/>
                                          </m:rPr>
                                          <m:t>−</m:t>
                                        </m:r>
                                        <m:r>
                                          <m:t>1</m:t>
                                        </m:r>
                                      </m:sup>
                                    </m:sSup>
                                    <m:d>
                                      <m:dPr>
                                        <m:begChr m:val="("/>
                                        <m:endChr m:val=")"/>
                                        <m:sepChr m:val=""/>
                                        <m:grow/>
                                      </m:dPr>
                                      <m:e>
                                        <m:r>
                                          <m:t>U</m:t>
                                        </m:r>
                                      </m:e>
                                    </m:d>
                                  </m:e>
                                </m:d>
                                <m:r>
                                  <m:rPr>
                                    <m:sty m:val="p"/>
                                  </m:rPr>
                                  <m:t>≤</m:t>
                                </m:r>
                                <m:r>
                                  <m:t>F</m:t>
                                </m:r>
                                <m:d>
                                  <m:dPr>
                                    <m:begChr m:val="("/>
                                    <m:endChr m:val=")"/>
                                    <m:sepChr m:val=""/>
                                    <m:grow/>
                                  </m:dPr>
                                  <m:e>
                                    <m:r>
                                      <m:t>x</m:t>
                                    </m:r>
                                  </m:e>
                                </m:d>
                              </m:e>
                            </m:d>
                          </m:e>
                        </m:mr>
                        <m:mr>
                          <m:e/>
                          <m:e>
                            <m:r>
                              <m:rPr>
                                <m:sty m:val="p"/>
                              </m:rPr>
                              <m:t>=</m:t>
                            </m:r>
                            <m:r>
                              <m:t>P</m:t>
                            </m:r>
                            <m:d>
                              <m:dPr>
                                <m:begChr m:val="("/>
                                <m:endChr m:val=")"/>
                                <m:sepChr m:val=""/>
                                <m:grow/>
                              </m:dPr>
                              <m:e>
                                <m:r>
                                  <m:t>U</m:t>
                                </m:r>
                                <m:r>
                                  <m:rPr>
                                    <m:sty m:val="p"/>
                                  </m:rPr>
                                  <m:t>≤</m:t>
                                </m:r>
                                <m:r>
                                  <m:t>F</m:t>
                                </m:r>
                                <m:d>
                                  <m:dPr>
                                    <m:begChr m:val="("/>
                                    <m:endChr m:val=")"/>
                                    <m:sepChr m:val=""/>
                                    <m:grow/>
                                  </m:dPr>
                                  <m:e>
                                    <m:r>
                                      <m:t>x</m:t>
                                    </m:r>
                                  </m:e>
                                </m:d>
                              </m:e>
                            </m:d>
                            <m:r>
                              <m:rPr>
                                <m:sty m:val="p"/>
                              </m:rPr>
                              <m:t>=</m:t>
                            </m:r>
                            <m:r>
                              <m:t>F</m:t>
                            </m:r>
                            <m:d>
                              <m:dPr>
                                <m:begChr m:val="("/>
                                <m:endChr m:val=")"/>
                                <m:sepChr m:val=""/>
                                <m:grow/>
                              </m:dPr>
                              <m:e>
                                <m:r>
                                  <m:t>x</m:t>
                                </m:r>
                              </m:e>
                            </m:d>
                            <m:r>
                              <m:rPr>
                                <m:sty m:val="p"/>
                              </m:rPr>
                              <m:t>.</m:t>
                            </m:r>
                          </m:e>
                        </m:mr>
                      </m:m>
                    </m:oMath>
                  </m:oMathPara>
                </a14:m>
              </a:p>
              <a:p>
                <a:pPr lvl="0" indent="0" marL="0">
                  <a:buNone/>
                </a:pPr>
                <a:r>
                  <a:rPr/>
                  <a:t>Tips (prompted by issues when creating Word output):</a:t>
                </a:r>
              </a:p>
              <a:p>
                <a:pPr lvl="0"/>
                <a:r>
                  <a:rPr/>
                  <a:t>We need to wrap LaTeX maths environments in </a:t>
                </a:r>
                <a:r>
                  <a:rPr>
                    <a:latin typeface="Courier"/>
                  </a:rPr>
                  <a:t>$$ ... $$</a:t>
                </a:r>
                <a:r>
                  <a:rPr/>
                  <a:t>. Otherwise, the maths is ignored.</a:t>
                </a:r>
              </a:p>
              <a:p>
                <a:pPr lvl="0"/>
                <a:r>
                  <a:rPr/>
                  <a:t>Use </a:t>
                </a:r>
                <a:r>
                  <a:rPr>
                    <a:latin typeface="Courier"/>
                  </a:rPr>
                  <a:t>\text{}</a:t>
                </a:r>
                <a:r>
                  <a:rPr/>
                  <a:t> or </a:t>
                </a:r>
                <a:r>
                  <a:rPr>
                    <a:latin typeface="Courier"/>
                  </a:rPr>
                  <a:t>\mbox{}</a:t>
                </a:r>
                <a:r>
                  <a:rPr/>
                  <a:t> for text in an maths environment. (</a:t>
                </a:r>
                <a:r>
                  <a:rPr>
                    <a:latin typeface="Courier"/>
                  </a:rPr>
                  <a:t>\rm{}</a:t>
                </a:r>
                <a:r>
                  <a:rPr/>
                  <a:t> causes problems.)</a:t>
                </a:r>
              </a:p>
            </p:txBody>
          </p:sp>
        </mc:Choice>
      </mc:AlternateContent>
    </p:spTree>
  </p:cSld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R-generated figure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plot</a:t>
            </a:r>
            <a:r>
              <a:rPr>
                <a:latin typeface="Courier"/>
              </a:rPr>
              <a:t>(</a:t>
            </a:r>
            <a:r>
              <a:rPr>
                <a:solidFill>
                  <a:srgbClr val="40A070"/>
                </a:solidFill>
                <a:latin typeface="Courier"/>
              </a:rPr>
              <a:t>1</a:t>
            </a:r>
            <a:r>
              <a:rPr>
                <a:solidFill>
                  <a:srgbClr val="4070A0"/>
                </a:solidFill>
                <a:latin typeface="Courier"/>
              </a:rPr>
              <a:t>:</a:t>
            </a:r>
            <a:r>
              <a:rPr>
                <a:solidFill>
                  <a:srgbClr val="40A070"/>
                </a:solidFill>
                <a:latin typeface="Courier"/>
              </a:rPr>
              <a:t>10</a:t>
            </a:r>
            <a:r>
              <a:rPr>
                <a:latin typeface="Courier"/>
              </a:rPr>
              <a:t>, </a:t>
            </a:r>
            <a:r>
              <a:rPr>
                <a:solidFill>
                  <a:srgbClr val="40A070"/>
                </a:solidFill>
                <a:latin typeface="Courier"/>
              </a:rPr>
              <a:t>1</a:t>
            </a:r>
            <a:r>
              <a:rPr>
                <a:solidFill>
                  <a:srgbClr val="4070A0"/>
                </a:solidFill>
                <a:latin typeface="Courier"/>
              </a:rPr>
              <a:t>:</a:t>
            </a:r>
            <a:r>
              <a:rPr>
                <a:solidFill>
                  <a:srgbClr val="40A070"/>
                </a:solidFill>
                <a:latin typeface="Courier"/>
              </a:rPr>
              <a:t>10</a:t>
            </a:r>
            <a:r>
              <a:rPr>
                <a:latin typeface="Courier"/>
              </a:rPr>
              <a:t>, </a:t>
            </a:r>
            <a:r>
              <a:rPr>
                <a:solidFill>
                  <a:srgbClr val="7D9029"/>
                </a:solidFill>
                <a:latin typeface="Courier"/>
              </a:rPr>
              <a:t>pch =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1</a:t>
            </a:r>
            <a:r>
              <a:rPr>
                <a:solidFill>
                  <a:srgbClr val="4070A0"/>
                </a:solidFill>
                <a:latin typeface="Courier"/>
              </a:rPr>
              <a:t>:</a:t>
            </a:r>
            <a:r>
              <a:rPr>
                <a:solidFill>
                  <a:srgbClr val="40A070"/>
                </a:solidFill>
                <a:latin typeface="Courier"/>
              </a:rPr>
              <a:t>10</a:t>
            </a:r>
            <a:r>
              <a:rPr>
                <a:latin typeface="Courier"/>
              </a:rPr>
              <a:t>, </a:t>
            </a:r>
            <a:r>
              <a:rPr>
                <a:solidFill>
                  <a:srgbClr val="7D9029"/>
                </a:solidFill>
                <a:latin typeface="Courier"/>
              </a:rPr>
              <a:t>xlab =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70A0"/>
                </a:solidFill>
                <a:latin typeface="Courier"/>
              </a:rPr>
              <a:t>"x"</a:t>
            </a:r>
            <a:r>
              <a:rPr>
                <a:latin typeface="Courier"/>
              </a:rPr>
              <a:t>, </a:t>
            </a:r>
            <a:r>
              <a:rPr>
                <a:solidFill>
                  <a:srgbClr val="7D9029"/>
                </a:solidFill>
                <a:latin typeface="Courier"/>
              </a:rPr>
              <a:t>ylab =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70A0"/>
                </a:solidFill>
                <a:latin typeface="Courier"/>
              </a:rPr>
              <a:t>"y"</a:t>
            </a:r>
            <a:r>
              <a:rPr>
                <a:latin typeface="Courier"/>
              </a:rPr>
              <a:t>)</a:t>
            </a:r>
          </a:p>
        </p:txBody>
      </p:sp>
      <p:pic>
        <p:nvPicPr>
          <p:cNvPr descr="example_files/figure-pptx/r_figure-1.pn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413000" y="1193800"/>
            <a:ext cx="43180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Use knitr chunk options fig.alt (alternative text) and fig.cap (caption).</a:t>
            </a:r>
          </a:p>
        </p:txBody>
      </p:sp>
    </p:spTree>
  </p:cSld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External figure (png file)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include_graphics</a:t>
            </a:r>
            <a:r>
              <a:rPr>
                <a:latin typeface="Courier"/>
              </a:rPr>
              <a:t>(</a:t>
            </a:r>
            <a:r>
              <a:rPr>
                <a:solidFill>
                  <a:srgbClr val="06287E"/>
                </a:solidFill>
                <a:latin typeface="Courier"/>
              </a:rPr>
              <a:t>system.file</a:t>
            </a:r>
            <a:r>
              <a:rPr>
                <a:latin typeface="Courier"/>
              </a:rPr>
              <a:t>(</a:t>
            </a:r>
            <a:r>
              <a:rPr>
                <a:solidFill>
                  <a:srgbClr val="7D9029"/>
                </a:solidFill>
                <a:latin typeface="Courier"/>
              </a:rPr>
              <a:t>package =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70A0"/>
                </a:solidFill>
                <a:latin typeface="Courier"/>
              </a:rPr>
              <a:t>"accessr"</a:t>
            </a:r>
            <a:r>
              <a:rPr>
                <a:latin typeface="Courier"/>
              </a:rPr>
              <a:t>, </a:t>
            </a:r>
            <a:r>
              <a:rPr>
                <a:solidFill>
                  <a:srgbClr val="4070A0"/>
                </a:solidFill>
                <a:latin typeface="Courier"/>
              </a:rPr>
              <a:t>"examples"</a:t>
            </a:r>
            <a:r>
              <a:rPr>
                <a:latin typeface="Courier"/>
              </a:rPr>
              <a:t>, </a:t>
            </a:r>
            <a:r>
              <a:rPr>
                <a:solidFill>
                  <a:srgbClr val="4070A0"/>
                </a:solidFill>
                <a:latin typeface="Courier"/>
              </a:rPr>
              <a:t>"plot.png"</a:t>
            </a:r>
            <a:r>
              <a:rPr>
                <a:latin typeface="Courier"/>
              </a:rPr>
              <a:t>))</a:t>
            </a:r>
          </a:p>
        </p:txBody>
      </p:sp>
      <p:pic>
        <p:nvPicPr>
          <p:cNvPr descr="plot.pn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451100" y="1193800"/>
            <a:ext cx="42418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Use knitr::include_graphics().</a:t>
            </a:r>
          </a:p>
        </p:txBody>
      </p:sp>
    </p:spTree>
  </p:cSld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Table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The table will only appear if both of the packages </a:t>
            </a:r>
            <a:r>
              <a:rPr>
                <a:latin typeface="Courier"/>
              </a:rPr>
              <a:t>dplyr</a:t>
            </a:r>
            <a:r>
              <a:rPr/>
              <a:t> or </a:t>
            </a:r>
            <a:r>
              <a:rPr>
                <a:latin typeface="Courier"/>
              </a:rPr>
              <a:t>huxtable</a:t>
            </a:r>
            <a:r>
              <a:rPr/>
              <a:t> are installed. The </a:t>
            </a:r>
            <a:r>
              <a:rPr>
                <a:latin typeface="Courier"/>
              </a:rPr>
              <a:t>huxtable</a:t>
            </a:r>
            <a:r>
              <a:rPr/>
              <a:t> code is hidden because it is lengthy. Of course, there are many other ways to create tables in R markdown.</a:t>
            </a:r>
          </a:p>
        </p:txBody>
      </p:sp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816636575" name=""/>
          <p:cNvGraphicFramePr>
            <a:graphicFrameLocks noGrp="true"/>
          </p:cNvGraphicFramePr>
          <p:nvPr/>
        </p:nvGraphicFramePr>
        <p:xfrm rot="0">
          <a:off x="914400" y="1828800"/>
          <a:ext cx="9144000" cy="5486400"/>
        </p:xfrm>
        <a:graphic>
          <a:graphicData uri="http://schemas.openxmlformats.org/drawingml/2006/table">
            <a:tbl>
              <a:tblPr/>
              <a:tblGrid>
                <a:gridCol w="1097280"/>
                <a:gridCol w="1097280"/>
                <a:gridCol w="1097280"/>
                <a:gridCol w="1097280"/>
              </a:tblGrid>
              <a:tr h="1646">
                <a:tc>
                  <a:txBody>
                    <a:bodyPr/>
                    <a:lstStyle/>
                    <a:p>
                      <a:pPr algn="ctr" marL="0" marR="381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clinic</a:t>
                      </a:r>
                    </a:p>
                  </a:txBody>
                  <a:tcPr anchor="t" marB="38100" marT="0" marR="0" marL="0">
                    <a:lnL algn="ctr" cmpd="sng" cap="flat" w="0">
                      <a:noFill/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381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drug</a:t>
                      </a:r>
                    </a:p>
                  </a:txBody>
                  <a:tcPr anchor="t" marB="3810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3810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success (S)</a:t>
                      </a:r>
                    </a:p>
                  </a:txBody>
                  <a:tcPr anchor="t" marB="3810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0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failure (F)</a:t>
                      </a:r>
                    </a:p>
                  </a:txBody>
                  <a:tcPr anchor="t" marB="38100" marT="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1646">
                <a:tc>
                  <a:txBody>
                    <a:bodyPr/>
                    <a:lstStyle/>
                    <a:p>
                      <a:pPr algn="ctr" marL="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1</a:t>
                      </a:r>
                    </a:p>
                  </a:txBody>
                  <a:tcPr anchor="t" marB="38100" marT="38100" marR="0" marL="0">
                    <a:lnL algn="ctr" cmpd="sng" cap="flat" w="0">
                      <a:noFill/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A</a:t>
                      </a:r>
                    </a:p>
                  </a:txBody>
                  <a:tcPr anchor="t" marB="3810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36</a:t>
                      </a:r>
                    </a:p>
                  </a:txBody>
                  <a:tcPr anchor="t" marB="3810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24</a:t>
                      </a:r>
                    </a:p>
                  </a:txBody>
                  <a:tcPr anchor="t" marB="3810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1646">
                <a:tc>
                  <a:txBody>
                    <a:bodyPr/>
                    <a:lstStyle/>
                    <a:p>
                      <a:pPr algn="ctr" marL="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/>
                      </a:r>
                    </a:p>
                  </a:txBody>
                  <a:tcPr anchor="t" marB="38100" marT="38100" marR="0" marL="0">
                    <a:lnL algn="ctr" cmpd="sng" cap="flat" w="0">
                      <a:noFill/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B</a:t>
                      </a:r>
                    </a:p>
                  </a:txBody>
                  <a:tcPr anchor="t" marB="3810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24</a:t>
                      </a:r>
                    </a:p>
                  </a:txBody>
                  <a:tcPr anchor="t" marB="3810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16</a:t>
                      </a:r>
                    </a:p>
                  </a:txBody>
                  <a:tcPr anchor="t" marB="3810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1646">
                <a:tc>
                  <a:txBody>
                    <a:bodyPr/>
                    <a:lstStyle/>
                    <a:p>
                      <a:pPr algn="ctr" marL="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2</a:t>
                      </a:r>
                    </a:p>
                  </a:txBody>
                  <a:tcPr anchor="t" marB="38100" marT="38100" marR="0" marL="0">
                    <a:lnL algn="ctr" cmpd="sng" cap="flat" w="0">
                      <a:noFill/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A</a:t>
                      </a:r>
                    </a:p>
                  </a:txBody>
                  <a:tcPr anchor="t" marB="3810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4</a:t>
                      </a:r>
                    </a:p>
                  </a:txBody>
                  <a:tcPr anchor="t" marB="3810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30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16</a:t>
                      </a:r>
                    </a:p>
                  </a:txBody>
                  <a:tcPr anchor="t" marB="3810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  <a:tr h="1646">
                <a:tc>
                  <a:txBody>
                    <a:bodyPr/>
                    <a:lstStyle/>
                    <a:p>
                      <a:pPr algn="ctr" marL="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/>
                      </a:r>
                    </a:p>
                  </a:txBody>
                  <a:tcPr anchor="t" marB="0" marT="38100" marR="0" marL="0">
                    <a:lnL algn="ctr" cmpd="sng" cap="flat" w="0">
                      <a:noFill/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B</a:t>
                      </a:r>
                    </a:p>
                  </a:txBody>
                  <a:tcPr anchor="t" marB="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3810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16</a:t>
                      </a:r>
                    </a:p>
                  </a:txBody>
                  <a:tcPr anchor="t" marB="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 marL="38100" marR="0">
                        <a:lnSpc>
                          <a:spcPct val="100000"/>
                        </a:lnSpc>
                        <a:spcBef>
                          <a:spcPts val="300"/>
                        </a:spcBef>
                        <a:spcAft>
                          <a:spcPts val="0"/>
                        </a:spcAft>
                        <a:buNone/>
                      </a:pPr>
                      <a:r>
                        <a:rPr cap="none" sz="1100" i="0" b="0" u="none">
                          <a:solidFill>
                            <a:srgbClr val="000000">
                              <a:alpha val="100000"/>
                            </a:srgbClr>
                          </a:solidFill>
                          <a:latin typeface="Arial"/>
                          <a:cs typeface="Arial"/>
                          <a:ea typeface="Arial"/>
                          <a:sym typeface="Arial"/>
                        </a:rPr>
                        <a:t>64</a:t>
                      </a:r>
                    </a:p>
                  </a:txBody>
                  <a:tcPr anchor="t" marB="0" marT="38100" marR="0" marL="0">
                    <a:lnL algn="ctr" cmpd="sng" cap="flat" w="12700">
                      <a:solidFill>
                        <a:srgbClr val="000000">
                          <a:alpha val="100000"/>
                        </a:srgbClr>
                      </a:solidFill>
                      <a:prstDash val="solid"/>
                    </a:lnL>
                    <a:lnR algn="ctr" cmpd="sng" cap="flat" w="0">
                      <a:noFill/>
                      <a:prstDash val="solid"/>
                    </a:lnR>
                    <a:lnT algn="ctr" cmpd="sng" cap="flat" w="0">
                      <a:noFill/>
                      <a:prstDash val="solid"/>
                    </a:lnT>
                    <a:lnB algn="ctr" cmpd="sng" cap="flat" w="0">
                      <a:noFill/>
                      <a:prstDash val="solid"/>
                    </a:lnB>
                    <a:solidFill>
                      <a:srgbClr val="FFFFFF">
                        <a:alpha val="0"/>
                      </a:srgbClr>
                    </a:solidFill>
                  </a:tcPr>
                </a:tc>
              </a:tr>
            </a:tbl>
          </a:graphicData>
        </a:graphic>
      </p:graphicFrame>
    </p:spTree>
  </p:cSld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Hiding stuff using </a:t>
            </a:r>
            <a:r>
              <a:rPr>
                <a:latin typeface="Courier"/>
              </a:rPr>
              <a:t>echo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This text will appear only if </a:t>
            </a:r>
            <a:r>
              <a:rPr>
                <a:latin typeface="Courier"/>
              </a:rPr>
              <a:t>params$hide = FALSE</a:t>
            </a:r>
          </a:p>
        </p:txBody>
      </p:sp>
    </p:spTree>
  </p:cSld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0" indent="0" marL="0">
              <a:buNone/>
            </a:pPr>
            <a:r>
              <a:rPr/>
              <a:t>Hiding a figure using </a:t>
            </a:r>
            <a:r>
              <a:rPr>
                <a:latin typeface="Courier"/>
              </a:rPr>
              <a:t>eval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indent="0">
              <a:buNone/>
            </a:pPr>
            <a:r>
              <a:rPr>
                <a:solidFill>
                  <a:srgbClr val="06287E"/>
                </a:solidFill>
                <a:latin typeface="Courier"/>
              </a:rPr>
              <a:t>plot</a:t>
            </a:r>
            <a:r>
              <a:rPr>
                <a:latin typeface="Courier"/>
              </a:rPr>
              <a:t>(</a:t>
            </a:r>
            <a:r>
              <a:rPr>
                <a:solidFill>
                  <a:srgbClr val="40A070"/>
                </a:solidFill>
                <a:latin typeface="Courier"/>
              </a:rPr>
              <a:t>1</a:t>
            </a:r>
            <a:r>
              <a:rPr>
                <a:solidFill>
                  <a:srgbClr val="4070A0"/>
                </a:solidFill>
                <a:latin typeface="Courier"/>
              </a:rPr>
              <a:t>:</a:t>
            </a:r>
            <a:r>
              <a:rPr>
                <a:solidFill>
                  <a:srgbClr val="40A070"/>
                </a:solidFill>
                <a:latin typeface="Courier"/>
              </a:rPr>
              <a:t>10</a:t>
            </a:r>
            <a:r>
              <a:rPr>
                <a:latin typeface="Courier"/>
              </a:rPr>
              <a:t>, </a:t>
            </a:r>
            <a:r>
              <a:rPr>
                <a:solidFill>
                  <a:srgbClr val="40A070"/>
                </a:solidFill>
                <a:latin typeface="Courier"/>
              </a:rPr>
              <a:t>1</a:t>
            </a:r>
            <a:r>
              <a:rPr>
                <a:solidFill>
                  <a:srgbClr val="4070A0"/>
                </a:solidFill>
                <a:latin typeface="Courier"/>
              </a:rPr>
              <a:t>:</a:t>
            </a:r>
            <a:r>
              <a:rPr>
                <a:solidFill>
                  <a:srgbClr val="40A070"/>
                </a:solidFill>
                <a:latin typeface="Courier"/>
              </a:rPr>
              <a:t>10</a:t>
            </a:r>
            <a:r>
              <a:rPr>
                <a:latin typeface="Courier"/>
              </a:rPr>
              <a:t>, </a:t>
            </a:r>
            <a:r>
              <a:rPr>
                <a:solidFill>
                  <a:srgbClr val="7D9029"/>
                </a:solidFill>
                <a:latin typeface="Courier"/>
              </a:rPr>
              <a:t>pch =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A070"/>
                </a:solidFill>
                <a:latin typeface="Courier"/>
              </a:rPr>
              <a:t>1</a:t>
            </a:r>
            <a:r>
              <a:rPr>
                <a:solidFill>
                  <a:srgbClr val="4070A0"/>
                </a:solidFill>
                <a:latin typeface="Courier"/>
              </a:rPr>
              <a:t>:</a:t>
            </a:r>
            <a:r>
              <a:rPr>
                <a:solidFill>
                  <a:srgbClr val="40A070"/>
                </a:solidFill>
                <a:latin typeface="Courier"/>
              </a:rPr>
              <a:t>10</a:t>
            </a:r>
            <a:r>
              <a:rPr>
                <a:latin typeface="Courier"/>
              </a:rPr>
              <a:t>, </a:t>
            </a:r>
            <a:r>
              <a:rPr>
                <a:solidFill>
                  <a:srgbClr val="7D9029"/>
                </a:solidFill>
                <a:latin typeface="Courier"/>
              </a:rPr>
              <a:t>xlab =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70A0"/>
                </a:solidFill>
                <a:latin typeface="Courier"/>
              </a:rPr>
              <a:t>"x"</a:t>
            </a:r>
            <a:r>
              <a:rPr>
                <a:latin typeface="Courier"/>
              </a:rPr>
              <a:t>, </a:t>
            </a:r>
            <a:r>
              <a:rPr>
                <a:solidFill>
                  <a:srgbClr val="7D9029"/>
                </a:solidFill>
                <a:latin typeface="Courier"/>
              </a:rPr>
              <a:t>ylab =</a:t>
            </a:r>
            <a:r>
              <a:rPr>
                <a:latin typeface="Courier"/>
              </a:rPr>
              <a:t> </a:t>
            </a:r>
            <a:r>
              <a:rPr>
                <a:solidFill>
                  <a:srgbClr val="4070A0"/>
                </a:solidFill>
                <a:latin typeface="Courier"/>
              </a:rPr>
              <a:t>"y"</a:t>
            </a:r>
            <a:r>
              <a:rPr>
                <a:latin typeface="Courier"/>
              </a:rPr>
              <a:t>)</a:t>
            </a:r>
          </a:p>
        </p:txBody>
      </p:sp>
      <p:pic>
        <p:nvPicPr>
          <p:cNvPr descr="example_files/figure-pptx/hidden_r_figure-1.png" id="0" name="Picture 1"/>
          <p:cNvPicPr>
            <a:picLocks noGrp="1" noChangeAspect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2413000" y="1193800"/>
            <a:ext cx="4318000" cy="2882900"/>
          </a:xfrm>
          <a:prstGeom prst="rect">
            <a:avLst/>
          </a:prstGeom>
          <a:noFill/>
          <a:ln w="9525">
            <a:noFill/>
            <a:headEnd/>
            <a:tailEnd/>
          </a:ln>
        </p:spPr>
      </p:pic>
      <p:sp>
        <p:nvSpPr>
          <p:cNvPr id="1" name="TextBox 3"/>
          <p:cNvSpPr txBox="1"/>
          <p:nvPr/>
        </p:nvSpPr>
        <p:spPr>
          <a:xfrm>
            <a:off x="457200" y="4076700"/>
            <a:ext cx="8229600" cy="508000"/>
          </a:xfrm>
          <a:prstGeom prst="rect">
            <a:avLst/>
          </a:prstGeom>
          <a:noFill/>
        </p:spPr>
        <p:txBody>
          <a:bodyPr/>
          <a:lstStyle/>
          <a:p>
            <a:pPr lvl="0" indent="0" marL="0" algn="ctr">
              <a:buNone/>
            </a:pPr>
            <a:r>
              <a:rPr/>
              <a:t>This figure appears only if params$hide = FALSE.</a:t>
            </a: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49</Words>
  <Application>Microsoft Macintosh PowerPoint</Application>
  <PresentationFormat>On-screen Show (16:9)</PresentationFormat>
  <Paragraphs>15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Calibri</vt:lpstr>
      <vt:lpstr>Office Theme</vt:lpstr>
      <vt:lpstr>Presentation Title</vt:lpstr>
      <vt:lpstr>Slide Title</vt:lpstr>
      <vt:lpstr>Section header</vt:lpstr>
      <vt:lpstr>Slide Title for Two-Content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 basic example Rmd document</dc:title>
  <dc:creator>Paul Northrop</dc:creator>
  <cp:keywords/>
  <dcterms:created xsi:type="dcterms:W3CDTF">2024-05-03T12:04:51Z</dcterms:created>
  <dcterms:modified xsi:type="dcterms:W3CDTF">2024-05-03T12:04:51Z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ate">
    <vt:lpwstr>03 May, 2024</vt:lpwstr>
  </property>
  <property fmtid="{D5CDD505-2E9C-101B-9397-08002B2CF9AE}" pid="3" name="params">
    <vt:lpwstr/>
  </property>
</Properties>
</file>