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B999"/>
    <a:srgbClr val="F65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13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3A498-B47B-4E77-9160-429DC8039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91738-FBBE-404A-B4B9-2BCF7D56B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1C3AC-DB97-46E8-95C8-DF14E10C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748CF-C473-4B40-9305-5D242E661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1E81-4164-4532-80D8-FC9CB8F6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156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05C67-4E9C-4D42-AD79-7873B9CD0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A051D-85DF-43CC-9090-D415585D4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A29C6-9EC2-444F-BA6B-A8C16678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0C072-0A16-4470-84FD-BD3C09CE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530B0-8AD5-4828-B526-32A15FC4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03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159D6-4211-44EA-A8AA-1BE20A6E1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27DCF-3043-471E-9E9A-84A9237EB7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2D15B-5F8B-40B1-83A8-D4D37A98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1411E-A079-4143-ABA1-BCB71327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2FB77-B0FD-4921-9442-AB0079EC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82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6F38-A0B4-4254-AE26-DB5141619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F00B2-D288-4237-87EA-6E4FD3CF7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7A31A-6587-4986-A13C-00DD3DE7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AFA31-5668-4226-9ED9-467C9F745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9B080-3AE0-4A57-B7CC-C2C93E65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07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6E2A9-9CFB-4575-89BD-FFD67547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49031-E5F6-4882-8FDC-F6CBE55A5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5FF9D-C6F5-45B3-BB37-BB0521E33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433EC-7C61-4978-A1BD-BDC866B3C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7DA4B-26B2-4FDA-A8AE-1B2B4ACE8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85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2DB71-B96C-4613-B52C-04E76AE60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839B3-B044-45B6-84D7-9668727F5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119CA2-90CD-4E7C-9C62-4DB433319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5BB79-EBAD-4006-B8FE-F602FD43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33052-A7FE-4CCD-B2DF-3E134C182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65598-CA06-4FF0-B224-C6EEDFBDD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29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361C2-7588-400E-8389-20B7BBF32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B98AC-5CAE-4DC6-B216-AE3C78A24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37665-DEB7-41F6-ADCE-55E0EF08E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ACEC3F-DEB4-40A7-B933-2EEBAEC5C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DF782-8C44-4D65-9C28-7D1675634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EEB91A-6E30-4B61-B7F3-6A381E7C7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943460-F77B-4B2B-BC12-D8E62F871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89E5F6-66FB-4C89-95C1-F458814C1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46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8F84-9F6E-4CEA-A498-68E706438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7AB522-6327-41A7-8CA9-2258069E7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C09C67-027C-4E5C-A7FE-2086938A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A6AA44-C9BC-42E4-A73C-543900790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11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02E159-FC16-42C4-916E-454BC2E7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736E5-A5B5-44A1-95EE-FCA8462A8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D14B0C-D3D2-43AC-AEEF-1A3965531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70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2BF84-C208-42E0-95DC-C376AB48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AF818-B150-4BD4-B4EB-1350AE208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005EA5-ABAF-42F8-BD94-E08E98884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5A6444-65BC-4EA9-ADEC-6F4C8FBA8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5FC44-2B5A-4A11-84AA-97EC4924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B7157-3E96-4DCA-BCBD-A40D8C01E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90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37766-DFBF-4DD4-81D5-7CDE6B07A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9295F-0471-42EB-A816-D55D5BF31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F06B10-6A1D-4F44-98C1-7215BA8DD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81752-E1AB-4002-889A-7F88CDDAB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6A723-6165-4AC6-B7E8-2F6DBB5D5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263654-5F12-4099-BC2D-7BF875CC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6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0B0B5-F5EE-4D93-B1DD-0AB2CF3CE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0C8BE-7785-44F6-98A6-E7A8031A8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0688F-C55B-49B2-A77C-D3012BAB7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BA43F-26F6-48A1-BB7B-AA1E3BCB6C15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B01B-72E5-496E-91F7-6A51D74A4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9E5CC-EDB0-4EF4-AE1F-46BBBDA5C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82ACC-5FC2-4272-9739-C9746B878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2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29C6990-1768-4EE8-B843-FC96694E95AC}"/>
              </a:ext>
            </a:extLst>
          </p:cNvPr>
          <p:cNvCxnSpPr>
            <a:cxnSpLocks/>
          </p:cNvCxnSpPr>
          <p:nvPr/>
        </p:nvCxnSpPr>
        <p:spPr>
          <a:xfrm flipH="1" flipV="1">
            <a:off x="6537960" y="1036320"/>
            <a:ext cx="541020" cy="598929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9AA5C0FB-C431-4DC0-87DA-9D6DE1264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99482" y="2807018"/>
            <a:ext cx="1243965" cy="12439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E360C1-34DE-4906-B248-D69EEF997400}"/>
              </a:ext>
            </a:extLst>
          </p:cNvPr>
          <p:cNvSpPr/>
          <p:nvPr/>
        </p:nvSpPr>
        <p:spPr>
          <a:xfrm>
            <a:off x="142860" y="2268379"/>
            <a:ext cx="1815479" cy="23212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>
                <a:solidFill>
                  <a:srgbClr val="26B999"/>
                </a:solidFill>
              </a:rPr>
              <a:t>t-test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cor.test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glm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lmer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data.frame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>
                <a:solidFill>
                  <a:srgbClr val="26B999"/>
                </a:solidFill>
              </a:rPr>
              <a:t>…</a:t>
            </a:r>
            <a:endParaRPr lang="en-GB" sz="2000" b="1" i="1" dirty="0">
              <a:solidFill>
                <a:srgbClr val="26B999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72E2E-F821-4D73-8FFF-F37D98CCB5C0}"/>
              </a:ext>
            </a:extLst>
          </p:cNvPr>
          <p:cNvSpPr/>
          <p:nvPr/>
        </p:nvSpPr>
        <p:spPr>
          <a:xfrm>
            <a:off x="1882137" y="2867977"/>
            <a:ext cx="1607820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6591A"/>
                </a:solidFill>
                <a:latin typeface="Consolas" panose="020B0609020204030204" pitchFamily="49" charset="0"/>
              </a:rPr>
              <a:t>report()</a:t>
            </a:r>
            <a:endParaRPr lang="en-GB" sz="24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8552F5-9CE3-4AD7-BEE0-72DD54A11CC9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1958339" y="3429000"/>
            <a:ext cx="1541143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9234E91-E809-47B0-8E79-A76285148A13}"/>
              </a:ext>
            </a:extLst>
          </p:cNvPr>
          <p:cNvSpPr/>
          <p:nvPr/>
        </p:nvSpPr>
        <p:spPr>
          <a:xfrm>
            <a:off x="9298305" y="635317"/>
            <a:ext cx="2468880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Some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long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very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long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ass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text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with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a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deep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meaning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showing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how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easystats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is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awesome</a:t>
            </a:r>
            <a:endParaRPr lang="en-GB" sz="2400" b="1" dirty="0">
              <a:solidFill>
                <a:schemeClr val="tx1"/>
              </a:solidFill>
              <a:latin typeface="Brush Script MT" panose="03060802040406070304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04D367-412A-4CDB-94C8-4EF1B1C43163}"/>
              </a:ext>
            </a:extLst>
          </p:cNvPr>
          <p:cNvSpPr/>
          <p:nvPr/>
        </p:nvSpPr>
        <p:spPr>
          <a:xfrm>
            <a:off x="9288780" y="2103437"/>
            <a:ext cx="2468880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Short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textual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summary</a:t>
            </a:r>
            <a:endParaRPr lang="en-GB" sz="2400" b="1" dirty="0">
              <a:solidFill>
                <a:schemeClr val="tx1"/>
              </a:solidFill>
              <a:latin typeface="Brush Script MT" panose="03060802040406070304" pitchFamily="66" charset="0"/>
            </a:endParaRPr>
          </a:p>
        </p:txBody>
      </p:sp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055F8D7D-187C-4B8E-8E87-74BFCB085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069664"/>
              </p:ext>
            </p:extLst>
          </p:nvPr>
        </p:nvGraphicFramePr>
        <p:xfrm>
          <a:off x="9298305" y="3571557"/>
          <a:ext cx="2468880" cy="109728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5688219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34465775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698870531"/>
                    </a:ext>
                  </a:extLst>
                </a:gridCol>
              </a:tblGrid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183170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064927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95663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6.1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5825861"/>
                  </a:ext>
                </a:extLst>
              </a:tr>
            </a:tbl>
          </a:graphicData>
        </a:graphic>
      </p:graphicFrame>
      <p:graphicFrame>
        <p:nvGraphicFramePr>
          <p:cNvPr id="25" name="Table 23">
            <a:extLst>
              <a:ext uri="{FF2B5EF4-FFF2-40B4-BE49-F238E27FC236}">
                <a16:creationId xmlns:a16="http://schemas.microsoft.com/office/drawing/2014/main" id="{240986BC-787E-4220-8A8B-4FAF48643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295836"/>
              </p:ext>
            </p:extLst>
          </p:nvPr>
        </p:nvGraphicFramePr>
        <p:xfrm>
          <a:off x="9284690" y="5443537"/>
          <a:ext cx="2468880" cy="109728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411480">
                  <a:extLst>
                    <a:ext uri="{9D8B030D-6E8A-4147-A177-3AD203B41FA5}">
                      <a16:colId xmlns:a16="http://schemas.microsoft.com/office/drawing/2014/main" val="568821903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344657756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698870531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953266028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3542343213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466114630"/>
                    </a:ext>
                  </a:extLst>
                </a:gridCol>
              </a:tblGrid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183170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7.2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064927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95663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8.2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5825861"/>
                  </a:ext>
                </a:extLst>
              </a:tr>
            </a:tbl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8771A59-3DE2-4CCB-8214-87C5FF6F47B5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4743447" y="982027"/>
            <a:ext cx="4554858" cy="24469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3D6592E-6698-4B26-B63D-971DEB7C7186}"/>
              </a:ext>
            </a:extLst>
          </p:cNvPr>
          <p:cNvCxnSpPr>
            <a:cxnSpLocks/>
            <a:stCxn id="5" idx="3"/>
            <a:endCxn id="20" idx="1"/>
          </p:cNvCxnSpPr>
          <p:nvPr/>
        </p:nvCxnSpPr>
        <p:spPr>
          <a:xfrm flipV="1">
            <a:off x="4743447" y="2450147"/>
            <a:ext cx="4545333" cy="978854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4AB7505-1DE4-4E01-B369-6E47CA933C0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743447" y="3429001"/>
            <a:ext cx="4545333" cy="811529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93E080B-7C1F-4272-8ECD-D5C0DF87767B}"/>
              </a:ext>
            </a:extLst>
          </p:cNvPr>
          <p:cNvCxnSpPr>
            <a:cxnSpLocks/>
            <a:stCxn id="5" idx="3"/>
            <a:endCxn id="25" idx="1"/>
          </p:cNvCxnSpPr>
          <p:nvPr/>
        </p:nvCxnSpPr>
        <p:spPr>
          <a:xfrm>
            <a:off x="4743447" y="3429001"/>
            <a:ext cx="4541243" cy="2563176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7B0A939F-A959-448D-B07C-E803AA8338FB}"/>
              </a:ext>
            </a:extLst>
          </p:cNvPr>
          <p:cNvSpPr/>
          <p:nvPr/>
        </p:nvSpPr>
        <p:spPr>
          <a:xfrm rot="19890202">
            <a:off x="5931068" y="1497956"/>
            <a:ext cx="259272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text_long</a:t>
            </a:r>
            <a:r>
              <a:rPr lang="fr-FR" sz="24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918C612-7910-418D-BA51-D907CE558F9C}"/>
              </a:ext>
            </a:extLst>
          </p:cNvPr>
          <p:cNvSpPr/>
          <p:nvPr/>
        </p:nvSpPr>
        <p:spPr>
          <a:xfrm rot="20866582">
            <a:off x="6138727" y="2302238"/>
            <a:ext cx="259272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text_short</a:t>
            </a:r>
            <a:r>
              <a:rPr lang="fr-FR" sz="24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1A4668D-D9F6-45A9-9109-8A0B73A2F405}"/>
              </a:ext>
            </a:extLst>
          </p:cNvPr>
          <p:cNvSpPr/>
          <p:nvPr/>
        </p:nvSpPr>
        <p:spPr>
          <a:xfrm rot="625798">
            <a:off x="6141400" y="3718526"/>
            <a:ext cx="259272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table_short</a:t>
            </a:r>
            <a:r>
              <a:rPr lang="fr-FR" sz="24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A0E02B3-9280-42FE-83A9-603A2499D69F}"/>
              </a:ext>
            </a:extLst>
          </p:cNvPr>
          <p:cNvSpPr/>
          <p:nvPr/>
        </p:nvSpPr>
        <p:spPr>
          <a:xfrm rot="1759338">
            <a:off x="5851272" y="4671238"/>
            <a:ext cx="2752313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table_long</a:t>
            </a:r>
            <a:r>
              <a:rPr lang="fr-FR" sz="24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21EFF90-EB26-4875-A7FA-15F6A5C4AEFC}"/>
              </a:ext>
            </a:extLst>
          </p:cNvPr>
          <p:cNvSpPr/>
          <p:nvPr/>
        </p:nvSpPr>
        <p:spPr>
          <a:xfrm>
            <a:off x="4974906" y="494412"/>
            <a:ext cx="2930845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default printing</a:t>
            </a:r>
            <a:endParaRPr lang="en-GB" sz="16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03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7402A238-C119-4447-88EF-745A416D5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74017" y="2807018"/>
            <a:ext cx="1243965" cy="124396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0DCCC4-9BAF-4A55-9CCC-9BB82C69E800}"/>
              </a:ext>
            </a:extLst>
          </p:cNvPr>
          <p:cNvSpPr/>
          <p:nvPr/>
        </p:nvSpPr>
        <p:spPr>
          <a:xfrm>
            <a:off x="142860" y="2268379"/>
            <a:ext cx="2315704" cy="23212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>
                <a:solidFill>
                  <a:srgbClr val="26B999"/>
                </a:solidFill>
              </a:rPr>
              <a:t>t-test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cor.test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ANOVAs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GLMs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>
                <a:solidFill>
                  <a:srgbClr val="26B999"/>
                </a:solidFill>
              </a:rPr>
              <a:t>Mixed </a:t>
            </a:r>
            <a:r>
              <a:rPr lang="fr-FR" sz="2000" b="1" i="1" dirty="0" err="1">
                <a:solidFill>
                  <a:srgbClr val="26B999"/>
                </a:solidFill>
              </a:rPr>
              <a:t>models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Bayesian</a:t>
            </a:r>
            <a:r>
              <a:rPr lang="fr-FR" sz="2000" b="1" i="1" dirty="0">
                <a:solidFill>
                  <a:srgbClr val="26B999"/>
                </a:solidFill>
              </a:rPr>
              <a:t> </a:t>
            </a:r>
            <a:r>
              <a:rPr lang="fr-FR" sz="2000" b="1" i="1" dirty="0" err="1">
                <a:solidFill>
                  <a:srgbClr val="26B999"/>
                </a:solidFill>
              </a:rPr>
              <a:t>models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 err="1">
                <a:solidFill>
                  <a:srgbClr val="26B999"/>
                </a:solidFill>
              </a:rPr>
              <a:t>data.frame</a:t>
            </a:r>
            <a:endParaRPr lang="fr-FR" sz="2000" b="1" i="1" dirty="0">
              <a:solidFill>
                <a:srgbClr val="26B9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000" b="1" i="1" dirty="0">
                <a:solidFill>
                  <a:srgbClr val="26B999"/>
                </a:solidFill>
              </a:rPr>
              <a:t>…</a:t>
            </a:r>
            <a:endParaRPr lang="en-GB" sz="2000" b="1" i="1" dirty="0">
              <a:solidFill>
                <a:srgbClr val="26B999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78F145-224D-4F3D-9FB9-91F0BBFA9F66}"/>
              </a:ext>
            </a:extLst>
          </p:cNvPr>
          <p:cNvSpPr/>
          <p:nvPr/>
        </p:nvSpPr>
        <p:spPr>
          <a:xfrm>
            <a:off x="2915455" y="2768817"/>
            <a:ext cx="2101670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F6591A"/>
                </a:solidFill>
                <a:latin typeface="Consolas" panose="020B0609020204030204" pitchFamily="49" charset="0"/>
              </a:rPr>
              <a:t>report()</a:t>
            </a:r>
            <a:endParaRPr lang="en-GB" sz="32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C51E6C0-6C5E-4E2E-B6A0-C849BF3B166E}"/>
              </a:ext>
            </a:extLst>
          </p:cNvPr>
          <p:cNvCxnSpPr>
            <a:cxnSpLocks/>
            <a:stCxn id="3" idx="3"/>
            <a:endCxn id="2" idx="1"/>
          </p:cNvCxnSpPr>
          <p:nvPr/>
        </p:nvCxnSpPr>
        <p:spPr>
          <a:xfrm>
            <a:off x="2458564" y="3429000"/>
            <a:ext cx="3015453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C379034D-D959-4221-8924-184518B2037E}"/>
              </a:ext>
            </a:extLst>
          </p:cNvPr>
          <p:cNvSpPr/>
          <p:nvPr/>
        </p:nvSpPr>
        <p:spPr>
          <a:xfrm>
            <a:off x="2262118" y="4521928"/>
            <a:ext cx="3015454" cy="23212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000" b="1" i="1" dirty="0">
                <a:solidFill>
                  <a:schemeClr val="bg1">
                    <a:lumMod val="50000"/>
                  </a:schemeClr>
                </a:solidFill>
              </a:rPr>
              <a:t>Direct </a:t>
            </a:r>
            <a:r>
              <a:rPr lang="fr-FR" sz="2000" b="1" i="1" dirty="0" err="1">
                <a:solidFill>
                  <a:schemeClr val="bg1">
                    <a:lumMod val="50000"/>
                  </a:schemeClr>
                </a:solidFill>
              </a:rPr>
              <a:t>access</a:t>
            </a:r>
            <a:r>
              <a:rPr lang="fr-FR" sz="2000" b="1" i="1" dirty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fr-FR" sz="2000" b="1" i="1" dirty="0" err="1">
                <a:solidFill>
                  <a:schemeClr val="bg1">
                    <a:lumMod val="50000"/>
                  </a:schemeClr>
                </a:solidFill>
              </a:rPr>
              <a:t>subparts</a:t>
            </a:r>
            <a:r>
              <a:rPr lang="fr-FR" sz="2000" b="1" i="1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report_text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report_table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en-GB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report_model</a:t>
            </a:r>
            <a:r>
              <a:rPr lang="en-GB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fr-FR" b="1" i="1" dirty="0">
              <a:solidFill>
                <a:srgbClr val="F6591A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report_statistics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en-GB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report_parameters</a:t>
            </a:r>
            <a:r>
              <a:rPr lang="en-GB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en-GB" b="1" i="1" dirty="0">
                <a:solidFill>
                  <a:srgbClr val="F6591A"/>
                </a:solidFill>
                <a:latin typeface="Consolas" panose="020B0609020204030204" pitchFamily="49" charset="0"/>
              </a:rPr>
              <a:t>…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FF0453-7CFD-4144-9B94-398E0F755758}"/>
              </a:ext>
            </a:extLst>
          </p:cNvPr>
          <p:cNvCxnSpPr>
            <a:cxnSpLocks/>
          </p:cNvCxnSpPr>
          <p:nvPr/>
        </p:nvCxnSpPr>
        <p:spPr>
          <a:xfrm flipH="1" flipV="1">
            <a:off x="7084780" y="1363221"/>
            <a:ext cx="541020" cy="598929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B73827D-E365-421B-9526-4512D396A27E}"/>
              </a:ext>
            </a:extLst>
          </p:cNvPr>
          <p:cNvSpPr/>
          <p:nvPr/>
        </p:nvSpPr>
        <p:spPr>
          <a:xfrm>
            <a:off x="9298305" y="117408"/>
            <a:ext cx="2468880" cy="21642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Did you ever hear the Tragedy of Darth </a:t>
            </a:r>
            <a:r>
              <a:rPr lang="en-GB" sz="12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Plagueis</a:t>
            </a:r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the wise? I thought not. It's not a story the Jedi would tell you. It's a Sith legend. Darth </a:t>
            </a:r>
            <a:r>
              <a:rPr lang="en-GB" sz="12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Plagueis</a:t>
            </a:r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was a Dark Lord of the Sith, so powerful and so wise he could use the power of </a:t>
            </a:r>
            <a:r>
              <a:rPr lang="en-GB" sz="12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easystats</a:t>
            </a:r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to influence the </a:t>
            </a:r>
            <a:r>
              <a:rPr lang="en-GB" sz="12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midichlorians</a:t>
            </a:r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to create life... He had such a knowledge of the report package that he could even keep the ones he cared about from dying. The dark side of </a:t>
            </a:r>
            <a:r>
              <a:rPr lang="en-GB" sz="12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easystats</a:t>
            </a:r>
            <a:r>
              <a:rPr lang="en-GB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is a pathway to many abilities some consider to be… unnatural.</a:t>
            </a:r>
            <a:r>
              <a:rPr lang="fr-FR" sz="12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endParaRPr lang="en-GB" sz="1200" b="1" dirty="0">
              <a:solidFill>
                <a:schemeClr val="tx1"/>
              </a:solidFill>
              <a:latin typeface="Brush Script MT" panose="030608020404060703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48FBA-39CA-4F75-88A4-26BCA85403D0}"/>
              </a:ext>
            </a:extLst>
          </p:cNvPr>
          <p:cNvSpPr/>
          <p:nvPr/>
        </p:nvSpPr>
        <p:spPr>
          <a:xfrm>
            <a:off x="9281671" y="2422107"/>
            <a:ext cx="2468880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Short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textual</a:t>
            </a:r>
            <a:r>
              <a:rPr lang="fr-FR" sz="2400" b="1" dirty="0">
                <a:solidFill>
                  <a:schemeClr val="tx1"/>
                </a:solidFill>
                <a:latin typeface="Brush Script MT" panose="03060802040406070304" pitchFamily="66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Brush Script MT" panose="03060802040406070304" pitchFamily="66" charset="0"/>
              </a:rPr>
              <a:t>summary</a:t>
            </a:r>
            <a:endParaRPr lang="en-GB" sz="2400" b="1" dirty="0">
              <a:solidFill>
                <a:schemeClr val="tx1"/>
              </a:solidFill>
              <a:latin typeface="Brush Script MT" panose="03060802040406070304" pitchFamily="66" charset="0"/>
            </a:endParaRPr>
          </a:p>
        </p:txBody>
      </p:sp>
      <p:graphicFrame>
        <p:nvGraphicFramePr>
          <p:cNvPr id="11" name="Table 23">
            <a:extLst>
              <a:ext uri="{FF2B5EF4-FFF2-40B4-BE49-F238E27FC236}">
                <a16:creationId xmlns:a16="http://schemas.microsoft.com/office/drawing/2014/main" id="{E8DEDB6C-99C0-4DC7-AEF3-53A4711F3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294271"/>
              </p:ext>
            </p:extLst>
          </p:nvPr>
        </p:nvGraphicFramePr>
        <p:xfrm>
          <a:off x="9298305" y="3571557"/>
          <a:ext cx="2468880" cy="109728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5688219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34465775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698870531"/>
                    </a:ext>
                  </a:extLst>
                </a:gridCol>
              </a:tblGrid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183170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064927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95663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6.1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5825861"/>
                  </a:ext>
                </a:extLst>
              </a:tr>
            </a:tbl>
          </a:graphicData>
        </a:graphic>
      </p:graphicFrame>
      <p:graphicFrame>
        <p:nvGraphicFramePr>
          <p:cNvPr id="12" name="Table 23">
            <a:extLst>
              <a:ext uri="{FF2B5EF4-FFF2-40B4-BE49-F238E27FC236}">
                <a16:creationId xmlns:a16="http://schemas.microsoft.com/office/drawing/2014/main" id="{31047720-4CC1-4A02-A821-686EA3AAC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89083"/>
              </p:ext>
            </p:extLst>
          </p:nvPr>
        </p:nvGraphicFramePr>
        <p:xfrm>
          <a:off x="9284690" y="5443537"/>
          <a:ext cx="2468880" cy="109728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411480">
                  <a:extLst>
                    <a:ext uri="{9D8B030D-6E8A-4147-A177-3AD203B41FA5}">
                      <a16:colId xmlns:a16="http://schemas.microsoft.com/office/drawing/2014/main" val="568821903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344657756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698870531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953266028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3542343213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466114630"/>
                    </a:ext>
                  </a:extLst>
                </a:gridCol>
              </a:tblGrid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X1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Y1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Z1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183170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7.2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064927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95663"/>
                  </a:ext>
                </a:extLst>
              </a:tr>
              <a:tr h="18978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8.2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5825861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43F7F33-7FA8-44ED-A0BB-0D8CA5302ECA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6717982" y="1066708"/>
            <a:ext cx="2566138" cy="23622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4904CA5-4818-42A5-BA35-C7EDCD21ED8F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8407082" y="1904652"/>
            <a:ext cx="874589" cy="864165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D08C7B1-DF18-408D-9B62-F74376258153}"/>
              </a:ext>
            </a:extLst>
          </p:cNvPr>
          <p:cNvCxnSpPr>
            <a:cxnSpLocks/>
            <a:stCxn id="2" idx="3"/>
            <a:endCxn id="12" idx="1"/>
          </p:cNvCxnSpPr>
          <p:nvPr/>
        </p:nvCxnSpPr>
        <p:spPr>
          <a:xfrm>
            <a:off x="6717982" y="3429001"/>
            <a:ext cx="2566708" cy="2563176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CF83B80-DC1A-4CFD-8486-E4D3CD1D1FD2}"/>
              </a:ext>
            </a:extLst>
          </p:cNvPr>
          <p:cNvSpPr/>
          <p:nvPr/>
        </p:nvSpPr>
        <p:spPr>
          <a:xfrm rot="19038493">
            <a:off x="6541489" y="1714966"/>
            <a:ext cx="2592721" cy="7226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print</a:t>
            </a:r>
            <a:r>
              <a:rPr lang="fr-FR" sz="22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2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971468-409E-4FBC-A450-971BE4F3F716}"/>
              </a:ext>
            </a:extLst>
          </p:cNvPr>
          <p:cNvSpPr/>
          <p:nvPr/>
        </p:nvSpPr>
        <p:spPr>
          <a:xfrm rot="18927848">
            <a:off x="7352215" y="4175218"/>
            <a:ext cx="259272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>
                <a:solidFill>
                  <a:srgbClr val="F6591A"/>
                </a:solidFill>
                <a:latin typeface="Consolas" panose="020B0609020204030204" pitchFamily="49" charset="0"/>
              </a:rPr>
              <a:t>summary</a:t>
            </a:r>
            <a:r>
              <a:rPr lang="fr-FR" sz="1600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1600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D286BD-15C2-4896-92AE-1361296C7145}"/>
              </a:ext>
            </a:extLst>
          </p:cNvPr>
          <p:cNvSpPr/>
          <p:nvPr/>
        </p:nvSpPr>
        <p:spPr>
          <a:xfrm rot="2666436">
            <a:off x="5711779" y="4565719"/>
            <a:ext cx="446668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b="1" dirty="0" err="1">
                <a:solidFill>
                  <a:srgbClr val="F6591A"/>
                </a:solidFill>
                <a:latin typeface="Consolas" panose="020B0609020204030204" pitchFamily="49" charset="0"/>
              </a:rPr>
              <a:t>as.data.frame</a:t>
            </a:r>
            <a:r>
              <a:rPr lang="fr-FR" sz="2200" b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2200" b="1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50F20B-C340-455F-A7BB-6EEC56DC6B0E}"/>
              </a:ext>
            </a:extLst>
          </p:cNvPr>
          <p:cNvSpPr/>
          <p:nvPr/>
        </p:nvSpPr>
        <p:spPr>
          <a:xfrm>
            <a:off x="5589910" y="825914"/>
            <a:ext cx="2930845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i="1" dirty="0">
                <a:solidFill>
                  <a:schemeClr val="bg2">
                    <a:lumMod val="75000"/>
                  </a:schemeClr>
                </a:solidFill>
              </a:rPr>
              <a:t>default output</a:t>
            </a:r>
            <a:endParaRPr lang="en-GB" sz="16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22DC0D7-C60B-406A-A397-256ECCD5DCF4}"/>
              </a:ext>
            </a:extLst>
          </p:cNvPr>
          <p:cNvSpPr/>
          <p:nvPr/>
        </p:nvSpPr>
        <p:spPr>
          <a:xfrm rot="2643285">
            <a:off x="7448437" y="2114578"/>
            <a:ext cx="2592721" cy="6934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>
                <a:solidFill>
                  <a:srgbClr val="F6591A"/>
                </a:solidFill>
                <a:latin typeface="Consolas" panose="020B0609020204030204" pitchFamily="49" charset="0"/>
              </a:rPr>
              <a:t>summary</a:t>
            </a:r>
            <a:r>
              <a:rPr lang="fr-FR" sz="1600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en-GB" sz="1600" dirty="0">
              <a:solidFill>
                <a:srgbClr val="F6591A"/>
              </a:solidFill>
              <a:latin typeface="Consolas" panose="020B0609020204030204" pitchFamily="49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843595B-27F5-46CA-AA5F-CA5A1E205FB9}"/>
              </a:ext>
            </a:extLst>
          </p:cNvPr>
          <p:cNvGrpSpPr/>
          <p:nvPr/>
        </p:nvGrpSpPr>
        <p:grpSpPr>
          <a:xfrm flipV="1">
            <a:off x="5263957" y="4251869"/>
            <a:ext cx="682777" cy="1539422"/>
            <a:chOff x="1747410" y="4538865"/>
            <a:chExt cx="682777" cy="1539422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19FD724-6940-4998-95E7-C37828548D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61025" y="4538865"/>
              <a:ext cx="669162" cy="619868"/>
            </a:xfrm>
            <a:prstGeom prst="straightConnector1">
              <a:avLst/>
            </a:prstGeom>
            <a:ln w="19050">
              <a:prstDash val="soli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A85FFC18-7EAA-495C-90EE-344E5C55D3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61025" y="4845383"/>
              <a:ext cx="669162" cy="619868"/>
            </a:xfrm>
            <a:prstGeom prst="straightConnector1">
              <a:avLst/>
            </a:prstGeom>
            <a:ln w="19050">
              <a:prstDash val="soli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8EA82F50-9B8D-468D-A925-2F9DF21C3D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61025" y="5151901"/>
              <a:ext cx="669162" cy="619868"/>
            </a:xfrm>
            <a:prstGeom prst="straightConnector1">
              <a:avLst/>
            </a:prstGeom>
            <a:ln w="19050">
              <a:prstDash val="soli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80A947E-DA0D-4096-9CC3-B4462E20C1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47410" y="5458419"/>
              <a:ext cx="669162" cy="619868"/>
            </a:xfrm>
            <a:prstGeom prst="straightConnector1">
              <a:avLst/>
            </a:prstGeom>
            <a:ln w="19050">
              <a:prstDash val="soli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88691DD5-867B-40B1-A498-6AD8BAABB524}"/>
              </a:ext>
            </a:extLst>
          </p:cNvPr>
          <p:cNvSpPr/>
          <p:nvPr/>
        </p:nvSpPr>
        <p:spPr>
          <a:xfrm>
            <a:off x="2289731" y="158514"/>
            <a:ext cx="3272645" cy="1816389"/>
          </a:xfrm>
          <a:prstGeom prst="rect">
            <a:avLst/>
          </a:prstGeom>
          <a:solidFill>
            <a:srgbClr val="26B999">
              <a:alpha val="1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000" b="1" i="1" dirty="0" err="1">
                <a:solidFill>
                  <a:schemeClr val="bg1">
                    <a:lumMod val="50000"/>
                  </a:schemeClr>
                </a:solidFill>
              </a:rPr>
              <a:t>Specific</a:t>
            </a:r>
            <a:r>
              <a:rPr lang="fr-FR" sz="2000" b="1" i="1" dirty="0">
                <a:solidFill>
                  <a:schemeClr val="bg1">
                    <a:lumMod val="50000"/>
                  </a:schemeClr>
                </a:solidFill>
              </a:rPr>
              <a:t> reports: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report_participants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report_sample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en-GB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report_system</a:t>
            </a:r>
            <a:r>
              <a:rPr lang="en-GB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  <a:endParaRPr lang="fr-FR" b="1" i="1" dirty="0">
              <a:solidFill>
                <a:srgbClr val="F6591A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fr-FR" b="1" i="1" dirty="0" err="1">
                <a:solidFill>
                  <a:srgbClr val="F6591A"/>
                </a:solidFill>
                <a:latin typeface="Consolas" panose="020B0609020204030204" pitchFamily="49" charset="0"/>
              </a:rPr>
              <a:t>report_packages</a:t>
            </a:r>
            <a:r>
              <a:rPr lang="fr-FR" b="1" i="1" dirty="0">
                <a:solidFill>
                  <a:srgbClr val="F6591A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Calibri" panose="020F0502020204030204" pitchFamily="34" charset="0"/>
              <a:buChar char="‒"/>
            </a:pPr>
            <a:r>
              <a:rPr lang="en-GB" b="1" i="1" dirty="0">
                <a:solidFill>
                  <a:srgbClr val="F6591A"/>
                </a:solidFill>
                <a:latin typeface="Consolas" panose="020B0609020204030204" pitchFamily="49" charset="0"/>
              </a:rPr>
              <a:t>…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0EAF3BA-7B51-473F-A407-D34B6F89405E}"/>
              </a:ext>
            </a:extLst>
          </p:cNvPr>
          <p:cNvCxnSpPr>
            <a:cxnSpLocks/>
          </p:cNvCxnSpPr>
          <p:nvPr/>
        </p:nvCxnSpPr>
        <p:spPr>
          <a:xfrm flipV="1">
            <a:off x="8360758" y="4209477"/>
            <a:ext cx="874589" cy="864165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474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300</Words>
  <Application>Microsoft Office PowerPoint</Application>
  <PresentationFormat>Widescreen</PresentationFormat>
  <Paragraphs>115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Brush Script MT</vt:lpstr>
      <vt:lpstr>Calibri</vt:lpstr>
      <vt:lpstr>Calibri Light</vt:lpstr>
      <vt:lpstr>Consolas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Dominique Makowski</dc:creator>
  <cp:lastModifiedBy>Dominique Makowski</cp:lastModifiedBy>
  <cp:revision>15</cp:revision>
  <dcterms:created xsi:type="dcterms:W3CDTF">2020-02-08T10:28:27Z</dcterms:created>
  <dcterms:modified xsi:type="dcterms:W3CDTF">2020-10-28T14:04:36Z</dcterms:modified>
</cp:coreProperties>
</file>